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8"/>
  </p:notesMasterIdLst>
  <p:sldIdLst>
    <p:sldId id="257" r:id="rId2"/>
    <p:sldId id="343" r:id="rId3"/>
    <p:sldId id="346" r:id="rId4"/>
    <p:sldId id="341" r:id="rId5"/>
    <p:sldId id="347" r:id="rId6"/>
    <p:sldId id="348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DA2BF"/>
    <a:srgbClr val="672C94"/>
    <a:srgbClr val="7030A0"/>
    <a:srgbClr val="36174D"/>
    <a:srgbClr val="461E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64" autoAdjust="0"/>
    <p:restoredTop sz="95581" autoAdjust="0"/>
  </p:normalViewPr>
  <p:slideViewPr>
    <p:cSldViewPr>
      <p:cViewPr>
        <p:scale>
          <a:sx n="66" d="100"/>
          <a:sy n="66" d="100"/>
        </p:scale>
        <p:origin x="-153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E84-768D-4B1A-A4B2-14B59DCF3F95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848"/>
            <a:ext cx="5438775" cy="3908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323"/>
            <a:ext cx="2946400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414F-7629-4441-801A-8BF799503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961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2738" y="5500688"/>
            <a:ext cx="3751262" cy="10556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Директор ОГКУ «УСЗН по Нижнеилимскому району» </a:t>
            </a:r>
            <a:r>
              <a:rPr lang="ru-RU" sz="2000" b="1" dirty="0" err="1" smtClean="0"/>
              <a:t>Шакирянова</a:t>
            </a:r>
            <a:r>
              <a:rPr lang="ru-RU" sz="2000" b="1" dirty="0" smtClean="0"/>
              <a:t> Т.В.</a:t>
            </a:r>
            <a:endParaRPr lang="ru-RU" sz="2000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720" y="1500174"/>
            <a:ext cx="8534400" cy="38163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algn="ctr"/>
            <a:r>
              <a:rPr lang="ru-RU" sz="3200" b="1" dirty="0" smtClean="0">
                <a:solidFill>
                  <a:schemeClr val="tx1"/>
                </a:solidFill>
                <a:effectLst/>
              </a:rPr>
              <a:t>Предоставление </a:t>
            </a:r>
            <a:br>
              <a:rPr lang="ru-RU" sz="3200" b="1" dirty="0" smtClean="0">
                <a:solidFill>
                  <a:schemeClr val="tx1"/>
                </a:solidFill>
                <a:effectLst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</a:rPr>
              <a:t>государственной социальной помощи на основании социального контракта  на территории Нижнеилимского района</a:t>
            </a:r>
            <a:br>
              <a:rPr lang="ru-RU" sz="3200" b="1" dirty="0" smtClean="0">
                <a:solidFill>
                  <a:schemeClr val="tx1"/>
                </a:solidFill>
                <a:effectLst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</a:rPr>
              <a:t>в 2021 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>(итоги за 1 квартал )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>
                <a:solidFill>
                  <a:schemeClr val="tx1"/>
                </a:solidFill>
                <a:effectLst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1773916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407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785794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Количество социальных </a:t>
            </a:r>
            <a:r>
              <a:rPr lang="ru-RU" sz="3200" b="1" dirty="0" smtClean="0"/>
              <a:t>контрактов 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2"/>
          <a:ext cx="8358244" cy="437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000132"/>
                <a:gridCol w="1500198"/>
                <a:gridCol w="1214446"/>
                <a:gridCol w="1071570"/>
                <a:gridCol w="1928824"/>
              </a:tblGrid>
              <a:tr h="2071702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Поиск работы, кол-во (34%)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ИП, кол-во  (18%)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</a:t>
                      </a:r>
                      <a:r>
                        <a:rPr lang="ru-RU" sz="2400" dirty="0" smtClean="0"/>
                        <a:t>ЛПХ</a:t>
                      </a:r>
                      <a:r>
                        <a:rPr lang="ru-RU" sz="2400" dirty="0" smtClean="0"/>
                        <a:t>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кол-во (19%)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иные мероприятия,</a:t>
                      </a:r>
                    </a:p>
                    <a:p>
                      <a:pPr algn="ctr"/>
                      <a:r>
                        <a:rPr lang="ru-RU" sz="2400" dirty="0" smtClean="0"/>
                        <a:t>кол-во </a:t>
                      </a:r>
                    </a:p>
                    <a:p>
                      <a:pPr algn="ctr"/>
                      <a:r>
                        <a:rPr lang="ru-RU" sz="2400" dirty="0" smtClean="0"/>
                        <a:t> (29%)</a:t>
                      </a:r>
                      <a:endParaRPr lang="ru-RU" sz="2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Необходимо заключить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153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44</a:t>
                      </a:r>
                      <a:endParaRPr lang="ru-RU" sz="2800" dirty="0"/>
                    </a:p>
                  </a:txBody>
                  <a:tcPr/>
                </a:tc>
              </a:tr>
              <a:tr h="359138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838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Заключено в 1 квартале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89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142852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Количество социальных контрактов 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14356"/>
          <a:ext cx="8358245" cy="5927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714380"/>
                <a:gridCol w="1500198"/>
                <a:gridCol w="1214446"/>
                <a:gridCol w="1285884"/>
                <a:gridCol w="1643073"/>
              </a:tblGrid>
              <a:tr h="6966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МО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Поиск работы,  кол-во (34%)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ИП, кол-во  (18%)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ЛПХ,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кол-во (19%)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иные </a:t>
                      </a:r>
                      <a:r>
                        <a:rPr lang="ru-RU" sz="1400" dirty="0" err="1" smtClean="0"/>
                        <a:t>меропр-я</a:t>
                      </a:r>
                      <a:r>
                        <a:rPr lang="ru-RU" sz="1400" dirty="0" smtClean="0"/>
                        <a:t>, кол-во  (29%)</a:t>
                      </a:r>
                      <a:endParaRPr lang="ru-RU" sz="1400" dirty="0"/>
                    </a:p>
                  </a:txBody>
                  <a:tcPr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ЖЕЛЕЗНОГОРСК-ИЛИМСКИЙ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ХРЕБТОВАЯ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СЕМИГОРСК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КОРШУНОВСКИЙ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ШЕСТАКОВО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НОВАЯ ИГИРМА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5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РУДНОГОРСК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НОВОИЛИМСК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ЯНГЕЛЬ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БРУСНИЧНЫЙ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ЗАМОРСКИЙ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ДАЛЬНИЙ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БЕРЕЗНЯКИ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210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ВИДИМ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192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РЕЧУШКА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245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РАДИЩЕВ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227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СОЦГОРОДОК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3039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89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71494"/>
            <a:ext cx="784887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Иркутской области от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июля 2010 года №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73-ОЗ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социальной помощи отдельным категориям граждан в Иркутской области»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установлены: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12776"/>
            <a:ext cx="8570756" cy="523093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граждан, имеющие право на оказание государственной социальной помощи, в том числе на основании социального контракта: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малоимущие семьи, малоимущие </a:t>
            </a:r>
            <a:r>
              <a:rPr lang="ru-RU" sz="1600" dirty="0"/>
              <a:t>одиноко </a:t>
            </a:r>
            <a:r>
              <a:rPr lang="ru-RU" sz="1600" dirty="0" smtClean="0"/>
              <a:t>проживающие граждане </a:t>
            </a:r>
            <a:r>
              <a:rPr lang="ru-RU" sz="1600" u="sng" dirty="0" smtClean="0"/>
              <a:t>при условии,</a:t>
            </a:r>
            <a:r>
              <a:rPr lang="ru-RU" sz="1600" dirty="0" smtClean="0"/>
              <a:t> что наличие дохода семьи (гражданина) ниже </a:t>
            </a:r>
            <a:r>
              <a:rPr lang="ru-RU" sz="1600" dirty="0"/>
              <a:t>величины прожиточного минимума </a:t>
            </a:r>
            <a:r>
              <a:rPr lang="ru-RU" sz="1600" u="sng" dirty="0" smtClean="0"/>
              <a:t>обусловлено </a:t>
            </a:r>
            <a:r>
              <a:rPr lang="ru-RU" sz="1600" u="sng" dirty="0"/>
              <a:t>объективными обстоятельствами, не зависящими от них </a:t>
            </a:r>
            <a:r>
              <a:rPr lang="ru-RU" sz="1600" u="sng" dirty="0" smtClean="0"/>
              <a:t>самих</a:t>
            </a:r>
            <a:r>
              <a:rPr lang="ru-RU" sz="1600" dirty="0" smtClean="0"/>
              <a:t>.</a:t>
            </a:r>
            <a:endParaRPr lang="ru-RU" sz="1600" dirty="0"/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Объективными обстоятельствами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зависящими 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являются: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инвалидность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кормильца,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безработица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утрата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(повреждение) движимого имущества, повреждение жилого помещения, утрата (разрушение) жилого помещения,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осуществления трудовой или иной приносящей доход деятельности в связи с получением образования по очной форме обучения за счет бюджетных ассигнований федерального бюджета, областного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дорогостоящее лечение, 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ребенком в возрасте от 1,5 до 3 лет, ребенком-инвалидом, инвалидом I группы и тому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подобное;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</a:rPr>
              <a:t>семьи, </a:t>
            </a:r>
            <a:r>
              <a:rPr lang="ru-RU" sz="1600" dirty="0" smtClean="0">
                <a:solidFill>
                  <a:srgbClr val="FF0000"/>
                </a:solidFill>
              </a:rPr>
              <a:t>имеющие </a:t>
            </a:r>
            <a:r>
              <a:rPr lang="ru-RU" sz="1600" dirty="0" smtClean="0">
                <a:solidFill>
                  <a:srgbClr val="FF0000"/>
                </a:solidFill>
              </a:rPr>
              <a:t>трех и более детей, не достигших возраста восемнадцати лет, включая детей, принятых под опеку (попечительство), переданных на воспитание в приемную семью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300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846" y="1285860"/>
            <a:ext cx="8668360" cy="53835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r>
              <a:rPr lang="ru-RU" sz="2400" dirty="0" smtClean="0">
                <a:solidFill>
                  <a:schemeClr val="tx1"/>
                </a:solidFill>
              </a:rPr>
              <a:t>Органам местного самоуправления: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определить и закрепить  правовым актом ответственных лиц по данному направлению работы и взаимодействию (направить данный правовой акт в адрес УСЗН)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 оказывать содействие в информировании граждан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 выявлять и направлять граждан, нуждающихся в ГСП на основе СК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 участвовать в осуществлении мероприятий, направленных на преодоление трудной жизненной </a:t>
            </a:r>
            <a:r>
              <a:rPr lang="ru-RU" sz="2400" dirty="0" smtClean="0">
                <a:solidFill>
                  <a:schemeClr val="tx1"/>
                </a:solidFill>
              </a:rPr>
              <a:t>ситуации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провести мониторинг оказываемых услуг населению</a:t>
            </a:r>
          </a:p>
          <a:p>
            <a:pPr lvl="1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оказать содействие по выводу бизнеса из «тени»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728" y="260648"/>
            <a:ext cx="8712968" cy="8108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ПРЕДЛОЖЕНИЯ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07317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 rot="20794104">
            <a:off x="317035" y="2717735"/>
            <a:ext cx="8438699" cy="923330"/>
          </a:xfrm>
          <a:custGeom>
            <a:avLst/>
            <a:gdLst>
              <a:gd name="connsiteX0" fmla="*/ 0 w 7494359"/>
              <a:gd name="connsiteY0" fmla="*/ 0 h 923330"/>
              <a:gd name="connsiteX1" fmla="*/ 7494359 w 7494359"/>
              <a:gd name="connsiteY1" fmla="*/ 0 h 923330"/>
              <a:gd name="connsiteX2" fmla="*/ 7494359 w 7494359"/>
              <a:gd name="connsiteY2" fmla="*/ 923330 h 923330"/>
              <a:gd name="connsiteX3" fmla="*/ 0 w 7494359"/>
              <a:gd name="connsiteY3" fmla="*/ 923330 h 923330"/>
              <a:gd name="connsiteX4" fmla="*/ 0 w 7494359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4359" h="923330">
                <a:moveTo>
                  <a:pt x="0" y="0"/>
                </a:moveTo>
                <a:lnTo>
                  <a:pt x="7494359" y="0"/>
                </a:lnTo>
                <a:lnTo>
                  <a:pt x="7494359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4357694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Вместе не трудно,</a:t>
            </a:r>
          </a:p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Вместе не тесно, Вместе легко</a:t>
            </a:r>
          </a:p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И всегда интересно!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54" y="9286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Вместе мы горы свернем!</a:t>
            </a:r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2291626" cy="229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6361</TotalTime>
  <Words>499</Words>
  <Application>Microsoft Office PowerPoint</Application>
  <PresentationFormat>Экран (4:3)</PresentationFormat>
  <Paragraphs>162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Предоставление  государственной социальной помощи на основании социального контракта  на территории Нижнеилимского района в 2021 году (итоги за 1 квартал )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подходов предоставления государственной социальной помощи и адресной материальной помощи  с 1 января 2018 года</dc:title>
  <dc:creator>Гаевая Ирина Владимировна</dc:creator>
  <cp:lastModifiedBy>shakiryanova-tv</cp:lastModifiedBy>
  <cp:revision>705</cp:revision>
  <cp:lastPrinted>2021-01-13T02:56:27Z</cp:lastPrinted>
  <dcterms:created xsi:type="dcterms:W3CDTF">2017-10-05T04:41:22Z</dcterms:created>
  <dcterms:modified xsi:type="dcterms:W3CDTF">2021-04-07T01:46:22Z</dcterms:modified>
</cp:coreProperties>
</file>